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1"/>
  </p:sldMasterIdLst>
  <p:notesMasterIdLst>
    <p:notesMasterId r:id="rId15"/>
  </p:notesMasterIdLst>
  <p:sldIdLst>
    <p:sldId id="257" r:id="rId2"/>
    <p:sldId id="269" r:id="rId3"/>
    <p:sldId id="283" r:id="rId4"/>
    <p:sldId id="286" r:id="rId5"/>
    <p:sldId id="284" r:id="rId6"/>
    <p:sldId id="274" r:id="rId7"/>
    <p:sldId id="275" r:id="rId8"/>
    <p:sldId id="276" r:id="rId9"/>
    <p:sldId id="277" r:id="rId10"/>
    <p:sldId id="278" r:id="rId11"/>
    <p:sldId id="280" r:id="rId12"/>
    <p:sldId id="270" r:id="rId13"/>
    <p:sldId id="282" r:id="rId14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1658" autoAdjust="0"/>
  </p:normalViewPr>
  <p:slideViewPr>
    <p:cSldViewPr>
      <p:cViewPr>
        <p:scale>
          <a:sx n="75" d="100"/>
          <a:sy n="75" d="100"/>
        </p:scale>
        <p:origin x="-2664" y="-13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B76DB8C2-1DCC-41BD-AC95-A74574629843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B2714C2A-7E54-4C9E-A1AC-A6FAAB6D6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10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79887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27C2CE-9C3C-447D-8CD9-DE42C3B98320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92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3"/>
          <p:cNvSpPr>
            <a:spLocks noChangeArrowheads="1"/>
          </p:cNvSpPr>
          <p:nvPr userDrawn="1"/>
        </p:nvSpPr>
        <p:spPr bwMode="auto">
          <a:xfrm>
            <a:off x="8610600" y="6564317"/>
            <a:ext cx="533400" cy="2873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rIns="45720" anchor="ctr"/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fld id="{657D610B-3E95-46FD-AD8C-32321A0A75ED}" type="slidenum">
              <a:rPr lang="en-US" sz="1400">
                <a:solidFill>
                  <a:srgbClr val="000000"/>
                </a:solidFill>
                <a:ea typeface="ＭＳ Ｐゴシック" pitchFamily="-65" charset="-128"/>
              </a:rPr>
              <a:pPr algn="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sz="1400">
              <a:solidFill>
                <a:srgbClr val="000000"/>
              </a:solidFill>
              <a:ea typeface="ＭＳ Ｐゴシック" pitchFamily="-65" charset="-128"/>
            </a:endParaRPr>
          </a:p>
        </p:txBody>
      </p:sp>
      <p:sp>
        <p:nvSpPr>
          <p:cNvPr id="8" name="Rectangle 38"/>
          <p:cNvSpPr>
            <a:spLocks noChangeArrowheads="1"/>
          </p:cNvSpPr>
          <p:nvPr userDrawn="1"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66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600" b="1">
              <a:solidFill>
                <a:srgbClr val="000000"/>
              </a:solidFill>
              <a:ea typeface="ＭＳ Ｐゴシック" pitchFamily="-65" charset="-128"/>
            </a:endParaRPr>
          </a:p>
        </p:txBody>
      </p:sp>
      <p:pic>
        <p:nvPicPr>
          <p:cNvPr id="9" name="Picture 39" descr="vtlogowhit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76204"/>
            <a:ext cx="1828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143000" y="2130429"/>
            <a:ext cx="6781800" cy="841375"/>
          </a:xfrm>
        </p:spPr>
        <p:txBody>
          <a:bodyPr wrap="none"/>
          <a:lstStyle>
            <a:lvl1pPr>
              <a:defRPr>
                <a:solidFill>
                  <a:srgbClr val="AC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65" charset="2"/>
              <a:buNone/>
              <a:defRPr b="1"/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Rectangle 40"/>
          <p:cNvSpPr>
            <a:spLocks noChangeArrowheads="1"/>
          </p:cNvSpPr>
          <p:nvPr userDrawn="1"/>
        </p:nvSpPr>
        <p:spPr bwMode="auto">
          <a:xfrm>
            <a:off x="0" y="6477000"/>
            <a:ext cx="8458200" cy="381000"/>
          </a:xfrm>
          <a:prstGeom prst="rect">
            <a:avLst/>
          </a:prstGeom>
          <a:gradFill rotWithShape="1">
            <a:gsLst>
              <a:gs pos="0">
                <a:srgbClr val="660000"/>
              </a:gs>
              <a:gs pos="100000">
                <a:schemeClr val="bg1"/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rIns="45720" anchor="ctr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9900"/>
                </a:solidFill>
                <a:latin typeface="Arial Unicode MS" pitchFamily="34" charset="-128"/>
                <a:ea typeface="ＭＳ Ｐゴシック" pitchFamily="-65" charset="-128"/>
              </a:rPr>
              <a:t>Unitized Structures Group</a:t>
            </a:r>
            <a:r>
              <a:rPr lang="en-US" sz="1400" dirty="0">
                <a:solidFill>
                  <a:srgbClr val="000000"/>
                </a:solidFill>
                <a:ea typeface="ＭＳ Ｐゴシック" pitchFamily="-65" charset="-128"/>
              </a:rPr>
              <a:t>                Multidisciplinary Analysis &amp; Design Center for Advanced Vehicles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32" y="1889"/>
            <a:ext cx="1241618" cy="6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49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81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0975" y="76202"/>
            <a:ext cx="2019300" cy="38211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315" y="76202"/>
            <a:ext cx="5910262" cy="38211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95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0"/>
            <a:ext cx="6096000" cy="523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823917"/>
            <a:ext cx="8382000" cy="4891087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52778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59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92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925" y="28579"/>
            <a:ext cx="6096000" cy="5238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79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0151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314" y="1444625"/>
            <a:ext cx="3963987" cy="2452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4702" y="1444625"/>
            <a:ext cx="3965575" cy="2452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076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80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4764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40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Rectangle 38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66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US" sz="1600" b="1">
              <a:solidFill>
                <a:srgbClr val="000000"/>
              </a:solidFill>
              <a:ea typeface="ＭＳ Ｐゴシック" pitchFamily="-65" charset="-128"/>
            </a:endParaRP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0"/>
            <a:ext cx="6096000" cy="523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3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823917"/>
            <a:ext cx="8382000" cy="48910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18" name="Rectangle 22"/>
          <p:cNvSpPr>
            <a:spLocks noChangeArrowheads="1"/>
          </p:cNvSpPr>
          <p:nvPr/>
        </p:nvSpPr>
        <p:spPr bwMode="auto">
          <a:xfrm>
            <a:off x="8610600" y="6564317"/>
            <a:ext cx="533400" cy="2873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rIns="45720" anchor="ctr"/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fld id="{A4049F22-B532-4360-B2A3-52B9A1C75D4B}" type="slidenum">
              <a:rPr lang="en-US" sz="1400">
                <a:solidFill>
                  <a:srgbClr val="000000"/>
                </a:solidFill>
                <a:ea typeface="ＭＳ Ｐゴシック" pitchFamily="-65" charset="-128"/>
              </a:rPr>
              <a:pPr algn="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sz="1400">
              <a:solidFill>
                <a:srgbClr val="000000"/>
              </a:solidFill>
              <a:ea typeface="ＭＳ Ｐゴシック" pitchFamily="-65" charset="-128"/>
            </a:endParaRPr>
          </a:p>
        </p:txBody>
      </p:sp>
      <p:pic>
        <p:nvPicPr>
          <p:cNvPr id="7175" name="Picture 34" descr="vtlogowhite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0" y="76204"/>
            <a:ext cx="1828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36" name="Rectangle 40"/>
          <p:cNvSpPr>
            <a:spLocks noChangeArrowheads="1"/>
          </p:cNvSpPr>
          <p:nvPr/>
        </p:nvSpPr>
        <p:spPr bwMode="auto">
          <a:xfrm>
            <a:off x="0" y="6477000"/>
            <a:ext cx="8458200" cy="381000"/>
          </a:xfrm>
          <a:prstGeom prst="rect">
            <a:avLst/>
          </a:prstGeom>
          <a:gradFill rotWithShape="1">
            <a:gsLst>
              <a:gs pos="0">
                <a:srgbClr val="660000"/>
              </a:gs>
              <a:gs pos="100000">
                <a:schemeClr val="bg1"/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rIns="45720" anchor="ctr"/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9900"/>
                </a:solidFill>
                <a:latin typeface="Arial Unicode MS" pitchFamily="34" charset="-128"/>
                <a:ea typeface="ＭＳ Ｐゴシック" pitchFamily="-65" charset="-128"/>
              </a:rPr>
              <a:t>Unitized Structures Group</a:t>
            </a:r>
            <a:r>
              <a:rPr lang="en-US" sz="1400" dirty="0">
                <a:solidFill>
                  <a:srgbClr val="000000"/>
                </a:solidFill>
                <a:ea typeface="ＭＳ Ｐゴシック" pitchFamily="-65" charset="-128"/>
              </a:rPr>
              <a:t>                Multidisciplinary Analysis &amp; Design Center for Advanced Vehicles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32" y="1889"/>
            <a:ext cx="1241618" cy="6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4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Arial" pitchFamily="-65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Arial" pitchFamily="-65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Arial" pitchFamily="-65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3200" b="1" i="1">
          <a:solidFill>
            <a:schemeClr val="accent1"/>
          </a:solidFill>
          <a:latin typeface="Arial" pitchFamily="-65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 i="1">
          <a:solidFill>
            <a:schemeClr val="accent1"/>
          </a:solidFill>
          <a:latin typeface="Arial" pitchFamily="-65" charset="0"/>
        </a:defRPr>
      </a:lvl6pPr>
      <a:lvl7pPr marL="914400"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 i="1">
          <a:solidFill>
            <a:schemeClr val="accent1"/>
          </a:solidFill>
          <a:latin typeface="Arial" pitchFamily="-65" charset="0"/>
        </a:defRPr>
      </a:lvl7pPr>
      <a:lvl8pPr marL="1371600"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 i="1">
          <a:solidFill>
            <a:schemeClr val="accent1"/>
          </a:solidFill>
          <a:latin typeface="Arial" pitchFamily="-65" charset="0"/>
        </a:defRPr>
      </a:lvl8pPr>
      <a:lvl9pPr marL="1828800" algn="ctr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400" b="1" i="1">
          <a:solidFill>
            <a:schemeClr val="accent1"/>
          </a:solidFill>
          <a:latin typeface="Arial" pitchFamily="-65" charset="0"/>
        </a:defRPr>
      </a:lvl9pPr>
    </p:titleStyle>
    <p:bodyStyle>
      <a:lvl1pPr marL="457200" indent="-4572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2" charset="2"/>
        <a:buChar char="Ø"/>
        <a:defRPr sz="2800">
          <a:solidFill>
            <a:srgbClr val="3366FF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2" charset="2"/>
        <a:buChar char="q"/>
        <a:defRPr sz="24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Arial" pitchFamily="34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2" charset="2"/>
        <a:buChar char="Ø"/>
        <a:defRPr sz="16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-65" charset="2"/>
        <a:buChar char="Ø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-65" charset="2"/>
        <a:buChar char="Ø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-65" charset="2"/>
        <a:buChar char="Ø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181D68"/>
        </a:buClr>
        <a:buFont typeface="Wingdings" pitchFamily="-65" charset="2"/>
        <a:buChar char="Ø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054" y="1371600"/>
            <a:ext cx="7800449" cy="1066800"/>
          </a:xfrm>
        </p:spPr>
        <p:txBody>
          <a:bodyPr/>
          <a:lstStyle/>
          <a:p>
            <a:r>
              <a:rPr lang="en-US" dirty="0" smtClean="0"/>
              <a:t>FEM V1 of mAEWing1</a:t>
            </a:r>
            <a:endParaRPr lang="en-US" b="0" i="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705517" y="2514600"/>
            <a:ext cx="7675817" cy="1925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81D68"/>
              </a:buClr>
              <a:buFont typeface="Wingdings" pitchFamily="2" charset="2"/>
              <a:buChar char="Ø"/>
              <a:defRPr sz="2800">
                <a:solidFill>
                  <a:srgbClr val="0000FF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81D68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81D68"/>
              </a:buClr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81D68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81D68"/>
              </a:buClr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81D68"/>
              </a:buClr>
              <a:buFont typeface="Wingdings" pitchFamily="-65" charset="2"/>
              <a:buChar char="Ø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81D68"/>
              </a:buClr>
              <a:buFont typeface="Wingdings" pitchFamily="-65" charset="2"/>
              <a:buChar char="Ø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81D68"/>
              </a:buClr>
              <a:buFont typeface="Wingdings" pitchFamily="-65" charset="2"/>
              <a:buChar char="Ø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81D68"/>
              </a:buClr>
              <a:buFont typeface="Wingdings" pitchFamily="-65" charset="2"/>
              <a:buChar char="Ø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buFont typeface="Wingdings" pitchFamily="2" charset="2"/>
              <a:buNone/>
            </a:pPr>
            <a:r>
              <a:rPr lang="en-US" sz="2000" b="1" dirty="0" smtClean="0">
                <a:solidFill>
                  <a:srgbClr val="0000CC"/>
                </a:solidFill>
              </a:rPr>
              <a:t>Rakesh </a:t>
            </a:r>
            <a:r>
              <a:rPr lang="en-US" sz="2000" b="1" dirty="0">
                <a:solidFill>
                  <a:srgbClr val="0000CC"/>
                </a:solidFill>
              </a:rPr>
              <a:t>K. </a:t>
            </a:r>
            <a:r>
              <a:rPr lang="en-US" sz="2000" b="1" dirty="0" err="1">
                <a:solidFill>
                  <a:srgbClr val="0000CC"/>
                </a:solidFill>
              </a:rPr>
              <a:t>Kapania</a:t>
            </a:r>
            <a:endParaRPr lang="en-US" sz="1800" b="1" dirty="0">
              <a:solidFill>
                <a:srgbClr val="0000CC"/>
              </a:solidFill>
            </a:endParaRPr>
          </a:p>
          <a:p>
            <a:pPr algn="ctr">
              <a:buFont typeface="Wingdings" pitchFamily="2" charset="2"/>
              <a:buNone/>
            </a:pPr>
            <a:r>
              <a:rPr lang="en-US" sz="1800" b="1" dirty="0">
                <a:solidFill>
                  <a:srgbClr val="000000"/>
                </a:solidFill>
              </a:rPr>
              <a:t>Mitchell Professor of Aerospace and Ocean </a:t>
            </a:r>
            <a:r>
              <a:rPr lang="en-US" sz="1800" b="1" dirty="0" smtClean="0">
                <a:solidFill>
                  <a:srgbClr val="000000"/>
                </a:solidFill>
              </a:rPr>
              <a:t>Engineering</a:t>
            </a:r>
          </a:p>
          <a:p>
            <a:pPr marL="0" indent="0" algn="ctr">
              <a:buFont typeface="Wingdings" pitchFamily="2" charset="2"/>
              <a:buNone/>
            </a:pPr>
            <a:r>
              <a:rPr lang="en-US" sz="1800" b="1" dirty="0">
                <a:solidFill>
                  <a:srgbClr val="0000CC"/>
                </a:solidFill>
              </a:rPr>
              <a:t>Wei Zhao</a:t>
            </a:r>
          </a:p>
          <a:p>
            <a:pPr algn="ctr">
              <a:buFont typeface="Wingdings" pitchFamily="2" charset="2"/>
              <a:buNone/>
            </a:pPr>
            <a:r>
              <a:rPr lang="en-US" sz="1800" b="1" dirty="0" err="1" smtClean="0">
                <a:solidFill>
                  <a:srgbClr val="0000CC"/>
                </a:solidFill>
              </a:rPr>
              <a:t>Rikin</a:t>
            </a:r>
            <a:r>
              <a:rPr lang="en-US" sz="1800" b="1" dirty="0" smtClean="0">
                <a:solidFill>
                  <a:srgbClr val="0000CC"/>
                </a:solidFill>
              </a:rPr>
              <a:t> Gupta</a:t>
            </a:r>
            <a:endParaRPr lang="en-US" sz="1800" b="1" dirty="0">
              <a:solidFill>
                <a:srgbClr val="0000CC"/>
              </a:solidFill>
            </a:endParaRPr>
          </a:p>
          <a:p>
            <a:pPr marL="0" indent="0" algn="ctr">
              <a:buNone/>
            </a:pPr>
            <a:r>
              <a:rPr lang="en-US" sz="1800" b="1" dirty="0" err="1">
                <a:solidFill>
                  <a:srgbClr val="0000CC"/>
                </a:solidFill>
              </a:rPr>
              <a:t>Neeharika</a:t>
            </a:r>
            <a:r>
              <a:rPr lang="en-US" sz="1800" b="1" dirty="0">
                <a:solidFill>
                  <a:srgbClr val="0000CC"/>
                </a:solidFill>
              </a:rPr>
              <a:t> </a:t>
            </a:r>
            <a:r>
              <a:rPr lang="en-US" sz="1800" b="1" dirty="0" err="1">
                <a:solidFill>
                  <a:srgbClr val="0000CC"/>
                </a:solidFill>
              </a:rPr>
              <a:t>Muthirevula</a:t>
            </a:r>
            <a:endParaRPr lang="en-US" sz="1800" b="1" dirty="0">
              <a:solidFill>
                <a:srgbClr val="0000CC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endParaRPr lang="en-US" sz="1800" b="1" dirty="0">
              <a:solidFill>
                <a:srgbClr val="000000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April 2, </a:t>
            </a:r>
            <a:r>
              <a:rPr lang="en-US" sz="2000" b="1" dirty="0" smtClean="0">
                <a:solidFill>
                  <a:srgbClr val="000000"/>
                </a:solidFill>
              </a:rPr>
              <a:t>2015</a:t>
            </a:r>
            <a:endParaRPr lang="en-US" sz="2000" b="1" dirty="0">
              <a:solidFill>
                <a:srgbClr val="000000"/>
              </a:solidFill>
            </a:endParaRPr>
          </a:p>
          <a:p>
            <a:pPr marL="0" indent="0" algn="ctr">
              <a:buFont typeface="Wingdings" pitchFamily="2" charset="2"/>
              <a:buNone/>
            </a:pP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1600" b="1" dirty="0">
                <a:solidFill>
                  <a:srgbClr val="800000"/>
                </a:solidFill>
              </a:rPr>
              <a:t>Multidisciplinary Analysis and Design Center for Advanced Vehicles </a:t>
            </a:r>
            <a:br>
              <a:rPr lang="en-US" sz="1600" b="1" dirty="0">
                <a:solidFill>
                  <a:srgbClr val="800000"/>
                </a:solidFill>
              </a:rPr>
            </a:br>
            <a:r>
              <a:rPr lang="en-US" sz="1600" b="1" dirty="0">
                <a:solidFill>
                  <a:srgbClr val="800000"/>
                </a:solidFill>
              </a:rPr>
              <a:t>Virginia Polytechnic Institute and State University</a:t>
            </a:r>
            <a:br>
              <a:rPr lang="en-US" sz="1600" b="1" dirty="0">
                <a:solidFill>
                  <a:srgbClr val="800000"/>
                </a:solidFill>
              </a:rPr>
            </a:br>
            <a:r>
              <a:rPr lang="en-US" sz="1600" b="1" dirty="0">
                <a:solidFill>
                  <a:srgbClr val="800000"/>
                </a:solidFill>
              </a:rPr>
              <a:t>Blacksburg, VA 24061-0203</a:t>
            </a:r>
          </a:p>
        </p:txBody>
      </p:sp>
    </p:spTree>
    <p:extLst>
      <p:ext uri="{BB962C8B-B14F-4D97-AF65-F5344CB8AC3E}">
        <p14:creationId xmlns:p14="http://schemas.microsoft.com/office/powerpoint/2010/main" val="365822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SM Bending Mode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038600"/>
            <a:ext cx="8382000" cy="2389860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636" y="885899"/>
            <a:ext cx="4014596" cy="2844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24932"/>
            <a:ext cx="4833576" cy="30485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28800" y="2750403"/>
            <a:ext cx="305618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b="1" dirty="0"/>
              <a:t>2nd  Symmetric Bending (SB)</a:t>
            </a:r>
          </a:p>
          <a:p>
            <a:r>
              <a:rPr lang="en-US" b="1" dirty="0" smtClean="0"/>
              <a:t>21.53 </a:t>
            </a:r>
            <a:r>
              <a:rPr lang="en-US" b="1" dirty="0"/>
              <a:t>Hz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(BFF: SB&amp; 23.17 </a:t>
            </a:r>
            <a:r>
              <a:rPr lang="en-US" b="1" dirty="0">
                <a:solidFill>
                  <a:srgbClr val="FF0000"/>
                </a:solidFill>
              </a:rPr>
              <a:t>Hz)</a:t>
            </a:r>
          </a:p>
        </p:txBody>
      </p:sp>
    </p:spTree>
    <p:extLst>
      <p:ext uri="{BB962C8B-B14F-4D97-AF65-F5344CB8AC3E}">
        <p14:creationId xmlns:p14="http://schemas.microsoft.com/office/powerpoint/2010/main" val="224916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ASM Bending Mode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1" y="4040289"/>
            <a:ext cx="8550478" cy="2406754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89" y="943972"/>
            <a:ext cx="3896528" cy="27793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7" y="755674"/>
            <a:ext cx="5096215" cy="31713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40743" y="2879585"/>
            <a:ext cx="359540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b="1" dirty="0"/>
              <a:t>2nd  Anti-Symmetric Bending (</a:t>
            </a:r>
            <a:r>
              <a:rPr lang="en-US" b="1" dirty="0" smtClean="0"/>
              <a:t>ASB) 29.30 </a:t>
            </a:r>
            <a:r>
              <a:rPr lang="en-US" b="1" dirty="0"/>
              <a:t>Hz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(BFF: ASB&amp; 28.60 </a:t>
            </a:r>
            <a:r>
              <a:rPr lang="en-US" b="1" dirty="0">
                <a:solidFill>
                  <a:srgbClr val="FF0000"/>
                </a:solidFill>
              </a:rPr>
              <a:t>Hz)</a:t>
            </a:r>
          </a:p>
        </p:txBody>
      </p:sp>
    </p:spTree>
    <p:extLst>
      <p:ext uri="{BB962C8B-B14F-4D97-AF65-F5344CB8AC3E}">
        <p14:creationId xmlns:p14="http://schemas.microsoft.com/office/powerpoint/2010/main" val="125022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Rigid modes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831112"/>
            <a:ext cx="3107001" cy="1554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008" y="829340"/>
            <a:ext cx="3026950" cy="1508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835" y="819815"/>
            <a:ext cx="3024165" cy="15073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325" y="2556781"/>
            <a:ext cx="182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Mode 1</a:t>
            </a:r>
          </a:p>
          <a:p>
            <a:pPr algn="ctr"/>
            <a:r>
              <a:rPr lang="en-US" sz="1400" dirty="0" smtClean="0"/>
              <a:t>Rigid translational motion along x-axis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781150" y="2619847"/>
            <a:ext cx="1659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 3</a:t>
            </a:r>
          </a:p>
          <a:p>
            <a:pPr algn="ctr"/>
            <a:r>
              <a:rPr lang="en-US" dirty="0" smtClean="0"/>
              <a:t>Plunge mode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8" y="3704738"/>
            <a:ext cx="2967227" cy="14630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2260" y="55626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 4</a:t>
            </a:r>
          </a:p>
          <a:p>
            <a:pPr algn="ctr"/>
            <a:r>
              <a:rPr lang="en-US" dirty="0" smtClean="0"/>
              <a:t>Roll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008" y="3704738"/>
            <a:ext cx="2972816" cy="14630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958" y="3704738"/>
            <a:ext cx="2954021" cy="14630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57600" y="5556248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 5</a:t>
            </a:r>
          </a:p>
          <a:p>
            <a:pPr algn="ctr"/>
            <a:r>
              <a:rPr lang="en-US" dirty="0" smtClean="0"/>
              <a:t>Pitch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46117" y="56388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 6</a:t>
            </a:r>
          </a:p>
          <a:p>
            <a:pPr algn="ctr"/>
            <a:r>
              <a:rPr lang="en-US" dirty="0" smtClean="0"/>
              <a:t>Yaw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30600" y="2527514"/>
            <a:ext cx="182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Mode 2</a:t>
            </a:r>
          </a:p>
          <a:p>
            <a:pPr algn="ctr"/>
            <a:r>
              <a:rPr lang="en-US" sz="1400" dirty="0" smtClean="0"/>
              <a:t>Rigid translational motion along y-axis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2344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>
                <a:solidFill>
                  <a:srgbClr val="000099"/>
                </a:solidFill>
              </a:rPr>
              <a:t>Mimic CAD model of mAEWing1 for FEM, current FEM version represents the accurate locations of </a:t>
            </a:r>
            <a:r>
              <a:rPr lang="en-US" sz="2000" b="1" dirty="0" smtClean="0">
                <a:solidFill>
                  <a:srgbClr val="000099"/>
                </a:solidFill>
              </a:rPr>
              <a:t>wing </a:t>
            </a:r>
            <a:r>
              <a:rPr lang="en-US" sz="2000" b="1" dirty="0" smtClean="0">
                <a:solidFill>
                  <a:srgbClr val="000099"/>
                </a:solidFill>
              </a:rPr>
              <a:t>components </a:t>
            </a:r>
            <a:r>
              <a:rPr lang="en-US" sz="2000" b="1" dirty="0" smtClean="0">
                <a:solidFill>
                  <a:srgbClr val="000099"/>
                </a:solidFill>
              </a:rPr>
              <a:t>except those in the fuselage.</a:t>
            </a:r>
          </a:p>
          <a:p>
            <a:endParaRPr lang="en-US" sz="2000" b="1" dirty="0" smtClean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Beam properties and materials are obtained based on spar build and test report; point mass distribution are obtained and assumed based on BFF report, AIAA paper 2015-0903</a:t>
            </a:r>
          </a:p>
          <a:p>
            <a:endParaRPr lang="en-US" sz="2000" b="1" dirty="0">
              <a:solidFill>
                <a:srgbClr val="000099"/>
              </a:solidFill>
            </a:endParaRPr>
          </a:p>
          <a:p>
            <a:r>
              <a:rPr lang="en-US" sz="2000" b="1" dirty="0" smtClean="0">
                <a:solidFill>
                  <a:srgbClr val="000099"/>
                </a:solidFill>
              </a:rPr>
              <a:t>Some values are assumed for beam properties for stiffened members and foam torsional stiffness</a:t>
            </a:r>
          </a:p>
          <a:p>
            <a:endParaRPr lang="en-US" sz="2000" b="1" dirty="0" smtClean="0">
              <a:solidFill>
                <a:srgbClr val="000099"/>
              </a:solidFill>
            </a:endParaRPr>
          </a:p>
          <a:p>
            <a:r>
              <a:rPr lang="en-US" sz="2000" b="1" dirty="0" err="1" smtClean="0">
                <a:solidFill>
                  <a:srgbClr val="000099"/>
                </a:solidFill>
              </a:rPr>
              <a:t>mAEWing</a:t>
            </a:r>
            <a:r>
              <a:rPr lang="en-US" sz="2000" b="1" dirty="0" smtClean="0">
                <a:solidFill>
                  <a:srgbClr val="000099"/>
                </a:solidFill>
              </a:rPr>
              <a:t> </a:t>
            </a:r>
            <a:r>
              <a:rPr lang="en-US" sz="2000" b="1" dirty="0">
                <a:solidFill>
                  <a:srgbClr val="000099"/>
                </a:solidFill>
              </a:rPr>
              <a:t>FEM </a:t>
            </a:r>
            <a:r>
              <a:rPr lang="en-US" sz="2000" b="1" dirty="0" smtClean="0">
                <a:solidFill>
                  <a:srgbClr val="000099"/>
                </a:solidFill>
              </a:rPr>
              <a:t>V1 </a:t>
            </a:r>
            <a:r>
              <a:rPr lang="en-US" sz="2000" b="1" dirty="0" smtClean="0">
                <a:solidFill>
                  <a:srgbClr val="000099"/>
                </a:solidFill>
              </a:rPr>
              <a:t>is </a:t>
            </a:r>
            <a:r>
              <a:rPr lang="en-US" sz="2000" b="1" dirty="0" smtClean="0">
                <a:solidFill>
                  <a:srgbClr val="000099"/>
                </a:solidFill>
              </a:rPr>
              <a:t>subjected </a:t>
            </a:r>
            <a:r>
              <a:rPr lang="en-US" sz="2000" b="1" dirty="0">
                <a:solidFill>
                  <a:srgbClr val="000099"/>
                </a:solidFill>
              </a:rPr>
              <a:t>to </a:t>
            </a:r>
            <a:r>
              <a:rPr lang="en-US" sz="2000" b="1" dirty="0" smtClean="0">
                <a:solidFill>
                  <a:srgbClr val="000099"/>
                </a:solidFill>
              </a:rPr>
              <a:t>update </a:t>
            </a:r>
            <a:r>
              <a:rPr lang="en-US" sz="2000" b="1" dirty="0">
                <a:solidFill>
                  <a:srgbClr val="000099"/>
                </a:solidFill>
              </a:rPr>
              <a:t>based on </a:t>
            </a:r>
            <a:r>
              <a:rPr lang="en-US" sz="2000" b="1" dirty="0" smtClean="0">
                <a:solidFill>
                  <a:srgbClr val="000099"/>
                </a:solidFill>
              </a:rPr>
              <a:t>GVT data</a:t>
            </a:r>
            <a:endParaRPr lang="en-US" sz="2000" b="1" dirty="0" smtClean="0">
              <a:solidFill>
                <a:srgbClr val="000099"/>
              </a:solidFill>
            </a:endParaRPr>
          </a:p>
          <a:p>
            <a:endParaRPr lang="en-US" sz="2000" b="1" dirty="0">
              <a:solidFill>
                <a:srgbClr val="000099"/>
              </a:solidFill>
            </a:endParaRPr>
          </a:p>
          <a:p>
            <a:endParaRPr lang="en-US" sz="2000" b="1" dirty="0" smtClean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97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400" y="123825"/>
            <a:ext cx="6705600" cy="523875"/>
          </a:xfrm>
        </p:spPr>
        <p:txBody>
          <a:bodyPr/>
          <a:lstStyle/>
          <a:p>
            <a:r>
              <a:rPr lang="en-US" sz="2400" dirty="0" smtClean="0"/>
              <a:t>NASTRAN mAEWing1 FEM V1</a:t>
            </a:r>
            <a:endParaRPr lang="en-US" sz="2400" dirty="0"/>
          </a:p>
        </p:txBody>
      </p:sp>
      <p:pic>
        <p:nvPicPr>
          <p:cNvPr id="10" name="Picture 9" descr="SolidWorks Education Edition - Instructional Use Only - [mAEWing1.SLDASM *]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t="37543" r="9167" b="20935"/>
          <a:stretch/>
        </p:blipFill>
        <p:spPr>
          <a:xfrm>
            <a:off x="152400" y="4070243"/>
            <a:ext cx="6688508" cy="27115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77000" y="444243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CAD model of mAEWing1 provided by UMN</a:t>
            </a:r>
            <a:endParaRPr lang="en-US" sz="1400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35561"/>
            <a:ext cx="7220463" cy="34346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54800" y="838200"/>
            <a:ext cx="23622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mAEWing1</a:t>
            </a:r>
          </a:p>
          <a:p>
            <a:pPr algn="ctr"/>
            <a:r>
              <a:rPr lang="en-US" b="1" dirty="0" smtClean="0"/>
              <a:t>NASTRAN</a:t>
            </a:r>
          </a:p>
          <a:p>
            <a:pPr algn="ctr"/>
            <a:r>
              <a:rPr lang="en-US" b="1" dirty="0" smtClean="0"/>
              <a:t>Beam-rod FEM v1.0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686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907963"/>
              </p:ext>
            </p:extLst>
          </p:nvPr>
        </p:nvGraphicFramePr>
        <p:xfrm>
          <a:off x="244475" y="533400"/>
          <a:ext cx="8686799" cy="26448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7617"/>
                <a:gridCol w="1368863"/>
                <a:gridCol w="1240971"/>
                <a:gridCol w="1471749"/>
                <a:gridCol w="1092925"/>
                <a:gridCol w="1406434"/>
                <a:gridCol w="1158240"/>
              </a:tblGrid>
              <a:tr h="493403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EI</a:t>
                      </a:r>
                      <a:r>
                        <a:rPr lang="en-US" sz="1200" baseline="0" dirty="0" smtClean="0"/>
                        <a:t> (lb-in^2)</a:t>
                      </a:r>
                      <a:endParaRPr lang="en-US" sz="1200" dirty="0"/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 (psi)</a:t>
                      </a:r>
                      <a:endParaRPr lang="en-US" sz="1200" dirty="0"/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Ixx</a:t>
                      </a:r>
                      <a:r>
                        <a:rPr lang="en-US" sz="1200" dirty="0" smtClean="0"/>
                        <a:t>(out-of-plane) (in^4)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Izz</a:t>
                      </a:r>
                      <a:r>
                        <a:rPr lang="en-US" sz="1200" dirty="0" smtClean="0"/>
                        <a:t>(in-plane)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GJ </a:t>
                      </a:r>
                      <a:r>
                        <a:rPr lang="en-US" sz="1200" baseline="0" dirty="0" smtClean="0"/>
                        <a:t>(lb-in^2)</a:t>
                      </a:r>
                      <a:endParaRPr lang="en-US" sz="1200" dirty="0" smtClean="0"/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G (psi)</a:t>
                      </a:r>
                      <a:endParaRPr lang="en-US" sz="1200" dirty="0"/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590196"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Predicted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rgbClr val="FF0000"/>
                          </a:solidFill>
                        </a:rPr>
                        <a:t>Spar</a:t>
                      </a:r>
                    </a:p>
                    <a:p>
                      <a:pPr algn="ctr"/>
                      <a:r>
                        <a:rPr lang="en-US" sz="1200" dirty="0" smtClean="0"/>
                        <a:t>Properties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3.3948E+04</a:t>
                      </a:r>
                    </a:p>
                    <a:p>
                      <a:pPr algn="ctr"/>
                      <a:endParaRPr lang="en-US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(97.43 N-m^2)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6.6601E+06</a:t>
                      </a:r>
                    </a:p>
                    <a:p>
                      <a:pPr algn="ctr"/>
                      <a:endParaRPr lang="en-US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(45.92GPa)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5.097E-3</a:t>
                      </a:r>
                    </a:p>
                    <a:p>
                      <a:pPr algn="ctr"/>
                      <a:endParaRPr lang="en-US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( 2.12E-9 m^4) 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Assume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300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</a:rPr>
                        <a:t>Ixx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2.0603E+04</a:t>
                      </a:r>
                    </a:p>
                    <a:p>
                      <a:pPr algn="ctr"/>
                      <a:endParaRPr lang="en-US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( 59.13 N-m^2)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1.2518E+06</a:t>
                      </a:r>
                    </a:p>
                    <a:p>
                      <a:pPr algn="ctr"/>
                      <a:endParaRPr lang="en-US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(8.63 </a:t>
                      </a:r>
                      <a:r>
                        <a:rPr lang="en-US" sz="1200" dirty="0" err="1" smtClean="0">
                          <a:solidFill>
                            <a:schemeClr val="bg1"/>
                          </a:solidFill>
                        </a:rPr>
                        <a:t>GPa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688404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J (in^4)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Cross</a:t>
                      </a:r>
                      <a:r>
                        <a:rPr lang="en-US" sz="1200" b="1" baseline="0" dirty="0" smtClean="0">
                          <a:solidFill>
                            <a:schemeClr val="bg1"/>
                          </a:solidFill>
                        </a:rPr>
                        <a:t> sectional 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(in^2)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Density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</a:rPr>
                        <a:t>lb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/in^3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(AIAA-2015-0903)</a:t>
                      </a:r>
                      <a:endParaRPr lang="en-US" sz="12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</a:tr>
              <a:tr h="590196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1.646E-2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(increased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for foam  GJ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2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(6.85E-9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m^4)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BFF’s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3’’*0.256’’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0.045223</a:t>
                      </a:r>
                      <a:endParaRPr lang="en-US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2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1251.8kg/m^3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68628"/>
              </p:ext>
            </p:extLst>
          </p:nvPr>
        </p:nvGraphicFramePr>
        <p:xfrm>
          <a:off x="293461" y="4038600"/>
          <a:ext cx="8534400" cy="2103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34531"/>
                <a:gridCol w="1341969"/>
                <a:gridCol w="1236941"/>
                <a:gridCol w="1277659"/>
                <a:gridCol w="1143000"/>
                <a:gridCol w="1295400"/>
                <a:gridCol w="1104900"/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Component</a:t>
                      </a:r>
                      <a:endParaRPr lang="en-US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Actuators</a:t>
                      </a:r>
                    </a:p>
                    <a:p>
                      <a:pPr algn="ctr"/>
                      <a:r>
                        <a:rPr lang="en-US" dirty="0" smtClean="0"/>
                        <a:t>(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Futaba S9254 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Flight</a:t>
                      </a:r>
                      <a:r>
                        <a:rPr lang="en-US" baseline="0" dirty="0" smtClean="0"/>
                        <a:t> computer</a:t>
                      </a:r>
                      <a:endParaRPr lang="en-US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Batteries</a:t>
                      </a:r>
                      <a:endParaRPr lang="en-US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Engine motor</a:t>
                      </a:r>
                      <a:endParaRPr lang="en-US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Winglet</a:t>
                      </a:r>
                      <a:endParaRPr lang="en-US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Servos</a:t>
                      </a:r>
                      <a:endParaRPr lang="en-US" dirty="0"/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</a:tr>
              <a:tr h="4959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Weight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0.126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0.513lb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0.50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lb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0.441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0.1102 </a:t>
                      </a:r>
                      <a:r>
                        <a:rPr lang="en-US" dirty="0" err="1" smtClean="0"/>
                        <a:t>lb</a:t>
                      </a:r>
                      <a:r>
                        <a:rPr lang="en-US" dirty="0" smtClean="0"/>
                        <a:t> with 2.7’’ offset to EA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0.02205 </a:t>
                      </a:r>
                      <a:r>
                        <a:rPr lang="en-US" dirty="0" err="1" smtClean="0"/>
                        <a:t>lb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808073"/>
              </p:ext>
            </p:extLst>
          </p:nvPr>
        </p:nvGraphicFramePr>
        <p:xfrm>
          <a:off x="1524000" y="3200400"/>
          <a:ext cx="6096000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Density, </a:t>
                      </a:r>
                      <a:r>
                        <a:rPr lang="en-US" dirty="0" err="1" smtClean="0">
                          <a:solidFill>
                            <a:srgbClr val="FF0000"/>
                          </a:solidFill>
                        </a:rPr>
                        <a:t>lb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/in^3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XPS</a:t>
                      </a: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0.0015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7175" y="6219825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/>
              <a:t>CG locations of these components are calculated in SolidWorks, they could not match with real data</a:t>
            </a:r>
            <a:endParaRPr 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val="144621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6096000" cy="523875"/>
          </a:xfrm>
        </p:spPr>
        <p:txBody>
          <a:bodyPr/>
          <a:lstStyle/>
          <a:p>
            <a:r>
              <a:rPr lang="en-US" sz="2800" dirty="0" smtClean="0"/>
              <a:t>Summary of mAEWing1 FEM v1</a:t>
            </a:r>
            <a:endParaRPr lang="en-US" sz="28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945754"/>
              </p:ext>
            </p:extLst>
          </p:nvPr>
        </p:nvGraphicFramePr>
        <p:xfrm>
          <a:off x="1219200" y="914400"/>
          <a:ext cx="6553200" cy="1762641"/>
        </p:xfrm>
        <a:graphic>
          <a:graphicData uri="http://schemas.openxmlformats.org/drawingml/2006/table">
            <a:tbl>
              <a:tblPr firstRow="1" firstCol="1" bandRow="1"/>
              <a:tblGrid>
                <a:gridCol w="3533751"/>
                <a:gridCol w="1692218"/>
                <a:gridCol w="1327231"/>
              </a:tblGrid>
              <a:tr h="2353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Property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mAEWing1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BFF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 weight, </a:t>
                      </a:r>
                      <a:r>
                        <a:rPr lang="en-US" sz="1400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lb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12.022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11.99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7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C.G. location (From nose), </a:t>
                      </a:r>
                      <a:r>
                        <a:rPr lang="en-US" sz="1400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inches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24.958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23.29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6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>
                          <a:effectLst/>
                          <a:latin typeface="Calibri"/>
                          <a:ea typeface="Calibri"/>
                          <a:cs typeface="Times New Roman"/>
                        </a:rPr>
                        <a:t>Pitching moment of inertia, Iyy, lb-in^2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1132.46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1245.83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7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Rolling moment of inertia, </a:t>
                      </a:r>
                      <a:r>
                        <a:rPr lang="en-US" sz="1400" i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Ixx</a:t>
                      </a:r>
                      <a:r>
                        <a:rPr lang="en-US" sz="1400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, lb-in^2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9595.70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8529.45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905281"/>
              </p:ext>
            </p:extLst>
          </p:nvPr>
        </p:nvGraphicFramePr>
        <p:xfrm>
          <a:off x="1219200" y="3200400"/>
          <a:ext cx="6553200" cy="2774751"/>
        </p:xfrm>
        <a:graphic>
          <a:graphicData uri="http://schemas.openxmlformats.org/drawingml/2006/table">
            <a:tbl>
              <a:tblPr firstRow="1" firstCol="1" bandRow="1"/>
              <a:tblGrid>
                <a:gridCol w="3276600"/>
                <a:gridCol w="1828800"/>
                <a:gridCol w="1447800"/>
              </a:tblGrid>
              <a:tr h="2738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mAEWing1 Modes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mAEWing1 (Hz)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BFF (Hz)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 Rigid modes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0.00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0.00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71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r>
                        <a:rPr lang="en-US" sz="1400" baseline="30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st</a:t>
                      </a: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dirty="0" err="1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Sym</a:t>
                      </a: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bending mode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5.494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5.67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61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r>
                        <a:rPr lang="en-US" sz="1400" baseline="30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st</a:t>
                      </a: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A/S bending mode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8.568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8.37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71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r>
                        <a:rPr lang="en-US" sz="1400" baseline="30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st</a:t>
                      </a: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A/S torsion mode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*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17.813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18.44 (ST)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7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r>
                        <a:rPr lang="en-US" sz="1400" baseline="30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st</a:t>
                      </a: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dirty="0" err="1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Sym</a:t>
                      </a:r>
                      <a:r>
                        <a:rPr lang="en-US" sz="1400" baseline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torsion </a:t>
                      </a: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mode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18.529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19.82(AST)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71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US" sz="1400" baseline="30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nd</a:t>
                      </a: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dirty="0" err="1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Sym</a:t>
                      </a: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bending mode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21.533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23.17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27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US" sz="1400" baseline="300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nd</a:t>
                      </a: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A/S bending mode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29.305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28.60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3000" y="6009203"/>
            <a:ext cx="533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*</a:t>
            </a:r>
            <a:r>
              <a:rPr lang="en-US" sz="1400" i="1" dirty="0" smtClean="0"/>
              <a:t>Lower frequency for 1</a:t>
            </a:r>
            <a:r>
              <a:rPr lang="en-US" sz="1400" i="1" baseline="30000" dirty="0" smtClean="0"/>
              <a:t>st</a:t>
            </a:r>
            <a:r>
              <a:rPr lang="en-US" sz="1400" i="1" dirty="0" smtClean="0"/>
              <a:t> AS torsion mode for mAEWing1 FEM v1</a:t>
            </a:r>
            <a:endParaRPr lang="en-US" sz="14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532271" y="2834759"/>
            <a:ext cx="2346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Mode frequencies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63078" y="609600"/>
            <a:ext cx="213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Mass properties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71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49" y="799861"/>
            <a:ext cx="4234131" cy="2816385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66925" y="28579"/>
            <a:ext cx="6096000" cy="523875"/>
          </a:xfrm>
        </p:spPr>
        <p:txBody>
          <a:bodyPr/>
          <a:lstStyle/>
          <a:p>
            <a:r>
              <a:rPr lang="en-US" dirty="0" smtClean="0"/>
              <a:t>Rigid plunge mode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49966" y="2895546"/>
            <a:ext cx="252577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b="1" dirty="0" smtClean="0"/>
              <a:t>Rigid plunge mode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791028"/>
            <a:ext cx="4369771" cy="2798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59311" y="2912369"/>
            <a:ext cx="252577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b="1" dirty="0" smtClean="0"/>
              <a:t>Rigid Roll mode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2" y="3638017"/>
            <a:ext cx="4599860" cy="27886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00200" y="5710611"/>
            <a:ext cx="252577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b="1" dirty="0" smtClean="0"/>
              <a:t>Rigid pitch mode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07940" y="3841358"/>
            <a:ext cx="36042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6 Rigid modes obtained from NASTRAN are orthogonal and normalized to system mass matrix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It looks like NASTRAN only spline </a:t>
            </a:r>
            <a:r>
              <a:rPr lang="en-US" dirty="0" smtClean="0"/>
              <a:t>rigid DOFs including plunge mode, roll mode and pitch mode to the aerodynamic panels</a:t>
            </a:r>
          </a:p>
        </p:txBody>
      </p:sp>
    </p:spTree>
    <p:extLst>
      <p:ext uri="{BB962C8B-B14F-4D97-AF65-F5344CB8AC3E}">
        <p14:creationId xmlns:p14="http://schemas.microsoft.com/office/powerpoint/2010/main" val="228217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 err="1" smtClean="0"/>
              <a:t>Sym</a:t>
            </a:r>
            <a:r>
              <a:rPr lang="en-US" dirty="0" smtClean="0"/>
              <a:t> Bending Mode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85800"/>
            <a:ext cx="5161550" cy="3088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0335" y="2915244"/>
            <a:ext cx="305618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b="1" dirty="0"/>
              <a:t>1st Symmetric Bending (SB)</a:t>
            </a:r>
          </a:p>
          <a:p>
            <a:r>
              <a:rPr lang="en-US" b="1" dirty="0" smtClean="0"/>
              <a:t>5.494 </a:t>
            </a:r>
            <a:r>
              <a:rPr lang="en-US" b="1" dirty="0"/>
              <a:t>Hz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(BFF: SB&amp; 5.67 </a:t>
            </a:r>
            <a:r>
              <a:rPr lang="en-US" b="1" dirty="0">
                <a:solidFill>
                  <a:srgbClr val="FF0000"/>
                </a:solidFill>
              </a:rPr>
              <a:t>Hz)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3" y="3926771"/>
            <a:ext cx="8564611" cy="2422923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041" y="954865"/>
            <a:ext cx="3779687" cy="267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AS Bending Mode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54" y="758952"/>
            <a:ext cx="3831252" cy="2844549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14" y="3963201"/>
            <a:ext cx="8528773" cy="2487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" y="596900"/>
            <a:ext cx="5174992" cy="32410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85017" y="2796069"/>
            <a:ext cx="348966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1</a:t>
            </a:r>
            <a:r>
              <a:rPr lang="en-US" sz="1600" b="1" baseline="30000" dirty="0" smtClean="0"/>
              <a:t>st</a:t>
            </a:r>
            <a:r>
              <a:rPr lang="en-US" sz="1600" b="1" dirty="0" smtClean="0"/>
              <a:t> Anti-Symmetric Bending (ASB)</a:t>
            </a:r>
          </a:p>
          <a:p>
            <a:pPr algn="ctr"/>
            <a:r>
              <a:rPr lang="en-US" sz="1600" b="1" dirty="0" smtClean="0"/>
              <a:t>8.568Hz</a:t>
            </a:r>
            <a:endParaRPr lang="en-US" sz="1600" b="1" dirty="0" smtClean="0"/>
          </a:p>
          <a:p>
            <a:pPr algn="ctr"/>
            <a:r>
              <a:rPr lang="en-US" sz="1600" b="1" i="1" dirty="0" smtClean="0">
                <a:solidFill>
                  <a:srgbClr val="FF0000"/>
                </a:solidFill>
              </a:rPr>
              <a:t>(BFF: ASB&amp; 8.37 </a:t>
            </a:r>
            <a:r>
              <a:rPr lang="en-US" sz="1600" b="1" i="1" dirty="0">
                <a:solidFill>
                  <a:srgbClr val="FF0000"/>
                </a:solidFill>
              </a:rPr>
              <a:t>Hz)</a:t>
            </a:r>
          </a:p>
        </p:txBody>
      </p:sp>
    </p:spTree>
    <p:extLst>
      <p:ext uri="{BB962C8B-B14F-4D97-AF65-F5344CB8AC3E}">
        <p14:creationId xmlns:p14="http://schemas.microsoft.com/office/powerpoint/2010/main" val="90889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AS Torsion Mode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472" y="1110919"/>
            <a:ext cx="4106351" cy="2674016"/>
          </a:xfrm>
          <a:prstGeom prst="rect">
            <a:avLst/>
          </a:prstGeom>
        </p:spPr>
      </p:pic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9" y="4257104"/>
            <a:ext cx="8722343" cy="203934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2" y="895125"/>
            <a:ext cx="4917030" cy="30380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55849" y="2902803"/>
            <a:ext cx="326855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 Anti-Symmetric </a:t>
            </a:r>
            <a:r>
              <a:rPr lang="en-US" dirty="0"/>
              <a:t>torsion (AST)</a:t>
            </a:r>
          </a:p>
          <a:p>
            <a:r>
              <a:rPr lang="en-US" dirty="0" smtClean="0"/>
              <a:t>17.81 </a:t>
            </a:r>
            <a:r>
              <a:rPr lang="en-US" dirty="0"/>
              <a:t>Hz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(BFF: ST&amp; 18.44 Hz)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92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SM Torsion Mode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30700"/>
            <a:ext cx="8382000" cy="2127880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660" y="1132916"/>
            <a:ext cx="4111240" cy="26300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0" y="901547"/>
            <a:ext cx="4956014" cy="3120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02279" y="2929750"/>
            <a:ext cx="288402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b="1" dirty="0"/>
              <a:t>1st </a:t>
            </a:r>
            <a:r>
              <a:rPr lang="en-US" b="1" dirty="0" smtClean="0"/>
              <a:t>Symmetric </a:t>
            </a:r>
            <a:r>
              <a:rPr lang="en-US" b="1" dirty="0"/>
              <a:t>Torsion </a:t>
            </a:r>
            <a:r>
              <a:rPr lang="en-US" b="1" dirty="0" smtClean="0"/>
              <a:t>(ST</a:t>
            </a:r>
            <a:r>
              <a:rPr lang="en-US" b="1" dirty="0"/>
              <a:t>)</a:t>
            </a:r>
          </a:p>
          <a:p>
            <a:r>
              <a:rPr lang="en-US" b="1" dirty="0" smtClean="0"/>
              <a:t>18.53 </a:t>
            </a:r>
            <a:r>
              <a:rPr lang="en-US" b="1" dirty="0"/>
              <a:t>Hz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(BFF: </a:t>
            </a:r>
            <a:r>
              <a:rPr lang="en-US" b="1" dirty="0">
                <a:solidFill>
                  <a:srgbClr val="FF0000"/>
                </a:solidFill>
              </a:rPr>
              <a:t>AST </a:t>
            </a:r>
            <a:r>
              <a:rPr lang="en-US" b="1" dirty="0" smtClean="0">
                <a:solidFill>
                  <a:srgbClr val="FF0000"/>
                </a:solidFill>
              </a:rPr>
              <a:t>&amp; 19.82 Hz)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32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T-Template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FFFFFF"/>
      </a:accent1>
      <a:accent2>
        <a:srgbClr val="00AE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009D00"/>
      </a:accent6>
      <a:hlink>
        <a:srgbClr val="FC0128"/>
      </a:hlink>
      <a:folHlink>
        <a:srgbClr val="CECECE"/>
      </a:folHlink>
    </a:clrScheme>
    <a:fontScheme name="VT-Template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VT-Template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-Template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T-Template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-Template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-Template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-Template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-Template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28507</TotalTime>
  <Words>578</Words>
  <Application>Microsoft Office PowerPoint</Application>
  <PresentationFormat>On-screen Show (4:3)</PresentationFormat>
  <Paragraphs>168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VT-Template1</vt:lpstr>
      <vt:lpstr>FEM V1 of mAEWing1</vt:lpstr>
      <vt:lpstr>NASTRAN mAEWing1 FEM V1</vt:lpstr>
      <vt:lpstr>Main data</vt:lpstr>
      <vt:lpstr>Summary of mAEWing1 FEM v1</vt:lpstr>
      <vt:lpstr>Rigid plunge mode</vt:lpstr>
      <vt:lpstr>1st Sym Bending Mode</vt:lpstr>
      <vt:lpstr>1ST AS Bending Mode</vt:lpstr>
      <vt:lpstr>1ST AS Torsion Mode</vt:lpstr>
      <vt:lpstr>1st SM Torsion Mode</vt:lpstr>
      <vt:lpstr>2nd SM Bending Mode</vt:lpstr>
      <vt:lpstr>2nd ASM Bending Mode</vt:lpstr>
      <vt:lpstr>6 Rigid modes</vt:lpstr>
      <vt:lpstr>Summary</vt:lpstr>
    </vt:vector>
  </TitlesOfParts>
  <Company>Virginia 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 Updated Slides for PAAW Project</dc:title>
  <dc:creator>Wei Zhao</dc:creator>
  <cp:lastModifiedBy>Wei Zhao</cp:lastModifiedBy>
  <cp:revision>121</cp:revision>
  <cp:lastPrinted>2015-03-13T13:36:49Z</cp:lastPrinted>
  <dcterms:created xsi:type="dcterms:W3CDTF">2015-01-30T14:55:01Z</dcterms:created>
  <dcterms:modified xsi:type="dcterms:W3CDTF">2015-04-03T01:31:40Z</dcterms:modified>
</cp:coreProperties>
</file>